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6"/>
  </p:notesMasterIdLst>
  <p:sldIdLst>
    <p:sldId id="292" r:id="rId6"/>
    <p:sldId id="301" r:id="rId7"/>
    <p:sldId id="856" r:id="rId8"/>
    <p:sldId id="313" r:id="rId9"/>
    <p:sldId id="314" r:id="rId10"/>
    <p:sldId id="315" r:id="rId11"/>
    <p:sldId id="327" r:id="rId12"/>
    <p:sldId id="305" r:id="rId13"/>
    <p:sldId id="306" r:id="rId14"/>
    <p:sldId id="316" r:id="rId15"/>
    <p:sldId id="855" r:id="rId16"/>
    <p:sldId id="303" r:id="rId17"/>
    <p:sldId id="325" r:id="rId18"/>
    <p:sldId id="320" r:id="rId19"/>
    <p:sldId id="321" r:id="rId20"/>
    <p:sldId id="858" r:id="rId21"/>
    <p:sldId id="308" r:id="rId22"/>
    <p:sldId id="859" r:id="rId23"/>
    <p:sldId id="853" r:id="rId24"/>
    <p:sldId id="854" r:id="rId25"/>
    <p:sldId id="857" r:id="rId26"/>
    <p:sldId id="326" r:id="rId27"/>
    <p:sldId id="322" r:id="rId28"/>
    <p:sldId id="324" r:id="rId29"/>
    <p:sldId id="323" r:id="rId30"/>
    <p:sldId id="329" r:id="rId31"/>
    <p:sldId id="293" r:id="rId32"/>
    <p:sldId id="318" r:id="rId33"/>
    <p:sldId id="319" r:id="rId34"/>
    <p:sldId id="307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EC817-4378-AB46-56C6-B91BEA450169}" v="74" dt="2025-05-06T17:11:02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89" autoAdjust="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550DE-19B1-4F2D-B918-31655DE4EB2B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5174E-77F6-448D-9CD8-9236C0D413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80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501D93-FB76-AA69-3152-06F0CBF8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9BF367-2D4B-8A9F-F147-921D0A9C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37450B-C59C-3D30-523F-680463FB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6AB6F5-E4E1-A43C-B7AE-0B7DB8DA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817F94-1D67-2425-A3FB-2DE31E6F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74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FD23A-6520-9A45-E0FF-4C4833C6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AE7FEB-4BC6-81E1-FE1A-59D6EAC37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203F72-0D8D-DA67-65F8-61134A80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ED5A41-6277-A48E-A0C9-212C74E9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5BF986-07D2-405E-E105-EB169933E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4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BD2F6C2-C6F2-2A70-81EB-EC5CBC738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83B7C8-D5C3-66FF-C245-88579E510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A31F58-035A-6BBC-1980-C9437278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7DC905-311F-A261-8BE2-A940D47A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F2E677-9445-15CD-26DE-5FBE8628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9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1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7679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45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07039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03477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76885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7773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7902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EB1D5C-2449-975F-EAC1-29FF4826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2798AE-1287-A39B-0C47-9EB7E27B2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DC5F1E-63A7-D753-E5FE-AD95D957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E4E535-5703-B4A5-C53B-83AC537C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BC7CF5-7ACD-E318-FE73-DE6210B3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43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42508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11021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4714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4212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5952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6028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16748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92703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17869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441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5BC33-F4A2-3AF1-FE2A-F86A187D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378B75-7C13-F7CE-3A8D-82B7D23F4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C9863-1548-4CE1-5D57-B8B1B1AD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94BD10-502B-3974-77E4-CB5D3C10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3DEED8-208D-2DD6-DDFE-7490F8EC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80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50161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99944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1862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9E2FB1-885D-E88B-AC61-2AB975F67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1AB046-5804-F15F-41FD-7140F78EC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133BAC-34F1-2CBD-B782-C97879D00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D87742-1F21-486D-43C5-C324FED2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2C8EF1-A0B8-7E7D-9C67-AEEA84B0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5678D9-5784-5143-1319-8156E078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42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2E116F-E6F4-508E-2452-599D5E58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4F5C81-490A-3D36-8762-F1C7EB627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A3EC7C-C81A-D28C-5A39-7B2E3D829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F6DB688-542D-97BF-4B9A-9FD5F2D81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AF8143-5CD6-C853-F38F-A7D013D84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B31EEB-2F2B-4F75-F4C8-3A540B1C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FD60252-732D-F6AF-386D-9324E51A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0FD73B-823B-191F-399C-A9DE22AF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60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84C7D-BEB8-B5F6-FDDF-F81D7BC9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18E383B-6D2A-5A7A-A4E7-18726E4D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74ABB0-D315-0B83-982D-3CBBF718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15195F-2AFD-5122-CAA3-A3DEABE3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39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59223D1-619D-96C0-46DB-8824F6C5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7657A3A-9F73-A5B1-DD1B-C1DB1194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8158AC-2D41-1BC2-0D26-679D4C354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83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35EF82-6929-594E-60D7-A08CC68A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BA5F08-E6AF-081E-7C61-4C302BEFF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B3D45D-6323-7DF3-627B-E018C59F9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942527-E5FC-52C6-039E-0D34D73E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D6B5AA-9875-D81F-9234-1FD207DCC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0CCC8B-1B1A-B45C-D266-F9E55C21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45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FECBE-1439-7316-FEA8-F66A9558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225B3E2-A77E-A937-9D60-9C53EF742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A1E24D-EC57-F2DD-0639-0CDBFB498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6D120F-11B1-DC41-C18B-E9C8CD6F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2C1BE2-7D61-84D0-C1D5-751FBFCA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B1420C-1850-9B9A-5F08-B50E0FD9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06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FB76BE2-3C0E-8152-0C57-B3C74CD1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EF229B-280A-454A-1DCD-D9267453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84E9C0-ACFF-25F9-CD96-33795514F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B0DF70-510B-415B-90B6-F05FA870C6A1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9BEBF3-EB4C-A929-0FD0-9CE89080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E86A84-2C20-BFDF-AEF7-0B5F6BB2B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E3D67-09CD-48BB-A0E8-06F776479F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57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1735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esco.papadia@unige.it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367" y="758952"/>
            <a:ext cx="6410131" cy="3227514"/>
          </a:xfrm>
        </p:spPr>
        <p:txBody>
          <a:bodyPr>
            <a:normAutofit fontScale="90000"/>
          </a:bodyPr>
          <a:lstStyle/>
          <a:p>
            <a:r>
              <a:rPr lang="en-US" dirty="0"/>
              <a:t>MBS AND ENDSTAGE KIDNEY DISEASE: BRIDGE TO THE TRANSPLANT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0253" y="4508500"/>
            <a:ext cx="5168198" cy="1279652"/>
          </a:xfrm>
        </p:spPr>
        <p:txBody>
          <a:bodyPr>
            <a:normAutofit fontScale="47500" lnSpcReduction="20000"/>
          </a:bodyPr>
          <a:lstStyle/>
          <a:p>
            <a:r>
              <a:rPr lang="it-IT" sz="2800" b="1" dirty="0">
                <a:solidFill>
                  <a:srgbClr val="00ACB6"/>
                </a:solidFill>
              </a:rPr>
              <a:t>Francesco Saverio Papadia, MD, FACS, FEBS (</a:t>
            </a:r>
            <a:r>
              <a:rPr lang="it-IT" sz="2800" b="1" dirty="0" err="1">
                <a:solidFill>
                  <a:srgbClr val="00ACB6"/>
                </a:solidFill>
              </a:rPr>
              <a:t>SurgOnc</a:t>
            </a:r>
            <a:r>
              <a:rPr lang="it-IT" sz="2800" b="1" dirty="0">
                <a:solidFill>
                  <a:srgbClr val="00ACB6"/>
                </a:solidFill>
              </a:rPr>
              <a:t>)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Department of </a:t>
            </a:r>
            <a:r>
              <a:rPr lang="it-IT" sz="2800" b="1" dirty="0" err="1">
                <a:solidFill>
                  <a:srgbClr val="00ACB6"/>
                </a:solidFill>
              </a:rPr>
              <a:t>Surgical</a:t>
            </a:r>
            <a:r>
              <a:rPr lang="it-IT" sz="2800" b="1" dirty="0">
                <a:solidFill>
                  <a:srgbClr val="00ACB6"/>
                </a:solidFill>
              </a:rPr>
              <a:t> Sciences and </a:t>
            </a:r>
            <a:r>
              <a:rPr lang="it-IT" sz="2800" b="1" dirty="0" err="1">
                <a:solidFill>
                  <a:srgbClr val="00ACB6"/>
                </a:solidFill>
              </a:rPr>
              <a:t>Integrated</a:t>
            </a:r>
            <a:r>
              <a:rPr lang="it-IT" sz="2800" b="1" dirty="0">
                <a:solidFill>
                  <a:srgbClr val="00ACB6"/>
                </a:solidFill>
              </a:rPr>
              <a:t> </a:t>
            </a:r>
            <a:r>
              <a:rPr lang="it-IT" sz="2800" b="1" dirty="0" err="1">
                <a:solidFill>
                  <a:srgbClr val="00ACB6"/>
                </a:solidFill>
              </a:rPr>
              <a:t>Diagnostics</a:t>
            </a:r>
            <a:r>
              <a:rPr lang="it-IT" sz="2800" b="1" dirty="0">
                <a:solidFill>
                  <a:srgbClr val="00ACB6"/>
                </a:solidFill>
              </a:rPr>
              <a:t> DISC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University of Genoa, </a:t>
            </a:r>
            <a:r>
              <a:rPr lang="it-IT" sz="2800" b="1" dirty="0" err="1">
                <a:solidFill>
                  <a:srgbClr val="00ACB6"/>
                </a:solidFill>
              </a:rPr>
              <a:t>Italy</a:t>
            </a:r>
            <a:endParaRPr lang="it-IT" sz="2800" b="1" dirty="0">
              <a:solidFill>
                <a:srgbClr val="0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2215DCE-00A9-42BF-9064-14A0C733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3" y="412692"/>
            <a:ext cx="12014911" cy="32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1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E39872-30E0-4839-9163-12FEFE43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70" y="812800"/>
            <a:ext cx="5556573" cy="55649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C5821F0-973C-4294-BFE0-43544C2E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641" y="788157"/>
            <a:ext cx="4930810" cy="54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E73937-2E56-CB58-3B0A-4CA13F72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A13733-7F58-4101-85F0-68E4F2B722A2}"/>
              </a:ext>
            </a:extLst>
          </p:cNvPr>
          <p:cNvSpPr txBox="1"/>
          <p:nvPr/>
        </p:nvSpPr>
        <p:spPr>
          <a:xfrm>
            <a:off x="1569850" y="1367554"/>
            <a:ext cx="9371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Timing of </a:t>
            </a:r>
            <a:r>
              <a:rPr lang="it-IT" sz="4800" dirty="0" err="1"/>
              <a:t>kidney</a:t>
            </a:r>
            <a:r>
              <a:rPr lang="it-IT" sz="4800" dirty="0"/>
              <a:t> </a:t>
            </a:r>
            <a:r>
              <a:rPr lang="it-IT" sz="4800" dirty="0" err="1"/>
              <a:t>transplant</a:t>
            </a:r>
            <a:r>
              <a:rPr lang="it-IT" sz="4800" dirty="0"/>
              <a:t> and MBS</a:t>
            </a:r>
          </a:p>
        </p:txBody>
      </p:sp>
    </p:spTree>
    <p:extLst>
      <p:ext uri="{BB962C8B-B14F-4D97-AF65-F5344CB8AC3E}">
        <p14:creationId xmlns:p14="http://schemas.microsoft.com/office/powerpoint/2010/main" val="238656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70DC3C-7731-4A55-BCAD-805BE20C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729" y="11601"/>
            <a:ext cx="8963599" cy="31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4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DCAB12-D784-4AC9-88A2-8C68BFCA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91" y="0"/>
            <a:ext cx="6703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49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6E507-2D3D-CD69-F398-514FADD3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74A962-AAA1-47EB-AE5B-16F4D82E8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" y="1507257"/>
            <a:ext cx="6229379" cy="39238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D297324-1EF0-E1B1-FC72-8055A9C5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53" y="130635"/>
            <a:ext cx="4898883" cy="6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81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594163-82E0-EE1C-9EF0-B21D1CBA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6985"/>
            <a:ext cx="8248650" cy="24955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57407A1-215E-CB79-BD74-1E8E2C86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126" y="2707538"/>
            <a:ext cx="6312489" cy="41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3A62-946D-F19C-5BD6-533A81435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43C86B3-5EA2-92E1-0267-78663585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12" y="137900"/>
            <a:ext cx="7203322" cy="672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45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Immagine 1">
            <a:extLst>
              <a:ext uri="{FF2B5EF4-FFF2-40B4-BE49-F238E27FC236}">
                <a16:creationId xmlns:a16="http://schemas.microsoft.com/office/drawing/2014/main" id="{A3DC6DE7-0BD4-7657-5A76-82C40560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7100"/>
            <a:ext cx="91440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988C-667A-B2A4-ED7A-85FB96B4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Case mix disclosure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EDC599-E660-2FC6-42DB-795699AE4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00002"/>
            <a:ext cx="10515600" cy="39045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39CDF9-DAD8-82F1-ACFF-5DDCF94A8BFB}"/>
              </a:ext>
            </a:extLst>
          </p:cNvPr>
          <p:cNvSpPr txBox="1"/>
          <p:nvPr/>
        </p:nvSpPr>
        <p:spPr>
          <a:xfrm>
            <a:off x="838800" y="5589494"/>
            <a:ext cx="83346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No financial conflict of interest to disclose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6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F14616-0DAF-4F3F-A532-0C690F2F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55" y="21233"/>
            <a:ext cx="8927690" cy="34904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53F5CE5-796F-4479-AEC1-8909854C5425}"/>
              </a:ext>
            </a:extLst>
          </p:cNvPr>
          <p:cNvSpPr/>
          <p:nvPr/>
        </p:nvSpPr>
        <p:spPr>
          <a:xfrm>
            <a:off x="1219199" y="4500758"/>
            <a:ext cx="10335491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i="1" dirty="0"/>
              <a:t>“….Almost </a:t>
            </a:r>
            <a:r>
              <a:rPr lang="en-US" sz="2400" b="1" i="1" dirty="0"/>
              <a:t>half of patients with Roux-en-Y gastric bypass </a:t>
            </a:r>
            <a:r>
              <a:rPr lang="en-US" sz="2400" i="1" dirty="0"/>
              <a:t>without a history of nephrolithiasis showed hyperoxaluria or hypocitraturia….. This </a:t>
            </a:r>
            <a:r>
              <a:rPr lang="en-US" sz="2400" b="1" i="1" dirty="0"/>
              <a:t>prevalence was significantly higher than in body mass index matched</a:t>
            </a:r>
            <a:r>
              <a:rPr lang="en-US" sz="2400" i="1" dirty="0"/>
              <a:t> controls. These risk factors were negated by </a:t>
            </a:r>
            <a:r>
              <a:rPr lang="en-US" sz="2400" b="1" i="1" dirty="0"/>
              <a:t>lower urine calcium excretion in patients with Roux-en-Y gastric bypass</a:t>
            </a:r>
            <a:r>
              <a:rPr lang="en-US" sz="2400" i="1" dirty="0"/>
              <a:t>…”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3634846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8D20B-37CD-31F2-2EA2-D9ED46160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986" y="-187282"/>
            <a:ext cx="7594000" cy="3020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DFF76-D027-2F42-866C-5DFDAE9D7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80" y="2847331"/>
            <a:ext cx="6961488" cy="40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53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A13733-7F58-4101-85F0-68E4F2B722A2}"/>
              </a:ext>
            </a:extLst>
          </p:cNvPr>
          <p:cNvSpPr txBox="1"/>
          <p:nvPr/>
        </p:nvSpPr>
        <p:spPr>
          <a:xfrm>
            <a:off x="1569850" y="1367554"/>
            <a:ext cx="9082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How </a:t>
            </a:r>
            <a:r>
              <a:rPr lang="it-IT" sz="4800" dirty="0" err="1"/>
              <a:t>does</a:t>
            </a:r>
            <a:r>
              <a:rPr lang="it-IT" sz="4800" dirty="0"/>
              <a:t> MBS compare to </a:t>
            </a:r>
            <a:r>
              <a:rPr lang="it-IT" sz="4800" dirty="0" err="1"/>
              <a:t>OMMs</a:t>
            </a:r>
            <a:r>
              <a:rPr lang="it-IT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9902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28B6E26-F7C2-47A0-B049-44BB6543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4" y="8958"/>
            <a:ext cx="5255813" cy="23045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9CC7181-8EC0-47FB-A1B2-2E9A681B5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136" y="2480807"/>
            <a:ext cx="5759351" cy="43779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8AE1DD-24C9-4A23-9B80-77DB8A122333}"/>
              </a:ext>
            </a:extLst>
          </p:cNvPr>
          <p:cNvSpPr txBox="1"/>
          <p:nvPr/>
        </p:nvSpPr>
        <p:spPr>
          <a:xfrm>
            <a:off x="2732960" y="3336180"/>
            <a:ext cx="7202228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4000" i="1" err="1"/>
              <a:t>Semaglutide</a:t>
            </a:r>
            <a:r>
              <a:rPr lang="it-IT" sz="4000" i="1" dirty="0"/>
              <a:t>/</a:t>
            </a:r>
            <a:r>
              <a:rPr lang="it-IT" sz="4000" i="1" err="1"/>
              <a:t>Tirzepatide</a:t>
            </a:r>
            <a:r>
              <a:rPr lang="it-IT" sz="4000" i="1" dirty="0"/>
              <a:t> 16,8%)</a:t>
            </a:r>
          </a:p>
        </p:txBody>
      </p:sp>
    </p:spTree>
    <p:extLst>
      <p:ext uri="{BB962C8B-B14F-4D97-AF65-F5344CB8AC3E}">
        <p14:creationId xmlns:p14="http://schemas.microsoft.com/office/powerpoint/2010/main" val="34865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6EF06A-092E-442E-86B3-2A77D48FC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92" y="2217772"/>
            <a:ext cx="10186219" cy="23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77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09A62D-4323-4763-88EA-9BFE53F0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21" y="0"/>
            <a:ext cx="4864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04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B94595-B603-4170-94F8-444964B0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AFB88A-120D-45F2-810E-C5E34DE3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Obesity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risk factor for ESKD  and for </a:t>
            </a:r>
            <a:r>
              <a:rPr lang="it-IT" dirty="0" err="1"/>
              <a:t>renal</a:t>
            </a:r>
            <a:r>
              <a:rPr lang="it-IT" dirty="0"/>
              <a:t> </a:t>
            </a:r>
            <a:r>
              <a:rPr lang="it-IT" dirty="0" err="1"/>
              <a:t>transplant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for </a:t>
            </a:r>
            <a:r>
              <a:rPr lang="it-IT" dirty="0" err="1"/>
              <a:t>graft</a:t>
            </a:r>
            <a:r>
              <a:rPr lang="it-IT" dirty="0"/>
              <a:t> </a:t>
            </a:r>
            <a:r>
              <a:rPr lang="it-IT" dirty="0" err="1"/>
              <a:t>loss</a:t>
            </a:r>
            <a:endParaRPr lang="it-IT" dirty="0"/>
          </a:p>
          <a:p>
            <a:r>
              <a:rPr lang="it-IT" dirty="0" err="1"/>
              <a:t>Substantial</a:t>
            </a:r>
            <a:r>
              <a:rPr lang="it-IT" dirty="0"/>
              <a:t> weight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favourably</a:t>
            </a:r>
            <a:r>
              <a:rPr lang="it-IT" dirty="0"/>
              <a:t> </a:t>
            </a:r>
            <a:r>
              <a:rPr lang="it-IT" dirty="0" err="1"/>
              <a:t>impacts</a:t>
            </a:r>
            <a:r>
              <a:rPr lang="it-IT" dirty="0"/>
              <a:t> </a:t>
            </a:r>
            <a:r>
              <a:rPr lang="it-IT" dirty="0" err="1"/>
              <a:t>eligibility</a:t>
            </a:r>
            <a:r>
              <a:rPr lang="it-IT" dirty="0"/>
              <a:t> to </a:t>
            </a:r>
            <a:r>
              <a:rPr lang="it-IT" dirty="0" err="1"/>
              <a:t>kidney</a:t>
            </a:r>
            <a:r>
              <a:rPr lang="it-IT" dirty="0"/>
              <a:t> </a:t>
            </a:r>
            <a:r>
              <a:rPr lang="it-IT" dirty="0" err="1"/>
              <a:t>transplant</a:t>
            </a:r>
            <a:endParaRPr lang="it-IT" dirty="0"/>
          </a:p>
          <a:p>
            <a:r>
              <a:rPr lang="it-IT" dirty="0"/>
              <a:t>MBS in ESKD can be </a:t>
            </a:r>
            <a:r>
              <a:rPr lang="it-IT" dirty="0" err="1"/>
              <a:t>performed</a:t>
            </a:r>
            <a:r>
              <a:rPr lang="it-IT" dirty="0"/>
              <a:t> with (relative) safety</a:t>
            </a:r>
          </a:p>
          <a:p>
            <a:r>
              <a:rPr lang="it-IT" dirty="0"/>
              <a:t>OMM show </a:t>
            </a:r>
            <a:r>
              <a:rPr lang="it-IT" dirty="0" err="1"/>
              <a:t>promising</a:t>
            </a:r>
            <a:r>
              <a:rPr lang="it-IT" dirty="0"/>
              <a:t> results, </a:t>
            </a:r>
            <a:r>
              <a:rPr lang="it-IT" dirty="0" err="1"/>
              <a:t>but</a:t>
            </a:r>
            <a:r>
              <a:rPr lang="it-IT" dirty="0"/>
              <a:t> long-</a:t>
            </a:r>
            <a:r>
              <a:rPr lang="it-IT" dirty="0" err="1"/>
              <a:t>term</a:t>
            </a:r>
            <a:r>
              <a:rPr lang="it-IT" dirty="0"/>
              <a:t> results are </a:t>
            </a:r>
            <a:r>
              <a:rPr lang="it-IT" dirty="0" err="1"/>
              <a:t>lacking</a:t>
            </a:r>
            <a:r>
              <a:rPr lang="it-IT" dirty="0"/>
              <a:t>, and are </a:t>
            </a:r>
            <a:r>
              <a:rPr lang="it-IT" dirty="0" err="1"/>
              <a:t>possibly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suitable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patients</a:t>
            </a:r>
            <a:endParaRPr lang="it-IT" dirty="0"/>
          </a:p>
          <a:p>
            <a:r>
              <a:rPr lang="it-IT" dirty="0" err="1"/>
              <a:t>Probably</a:t>
            </a:r>
            <a:r>
              <a:rPr lang="it-IT" dirty="0"/>
              <a:t> best MBS first,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transplant</a:t>
            </a:r>
            <a:r>
              <a:rPr lang="it-IT" dirty="0"/>
              <a:t> </a:t>
            </a:r>
          </a:p>
          <a:p>
            <a:r>
              <a:rPr lang="it-IT" dirty="0"/>
              <a:t>SG </a:t>
            </a:r>
            <a:r>
              <a:rPr lang="it-IT" dirty="0" err="1"/>
              <a:t>probably</a:t>
            </a:r>
            <a:r>
              <a:rPr lang="it-IT" dirty="0"/>
              <a:t> more </a:t>
            </a:r>
            <a:r>
              <a:rPr lang="it-IT" dirty="0" err="1"/>
              <a:t>adequate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RYGB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795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4180" y="758952"/>
            <a:ext cx="5501500" cy="3227514"/>
          </a:xfrm>
        </p:spPr>
        <p:txBody>
          <a:bodyPr>
            <a:normAutofit/>
          </a:bodyPr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6B0B9-4183-F81B-B610-E14EEE1BC304}"/>
              </a:ext>
            </a:extLst>
          </p:cNvPr>
          <p:cNvSpPr txBox="1"/>
          <p:nvPr/>
        </p:nvSpPr>
        <p:spPr>
          <a:xfrm>
            <a:off x="5661455" y="4137454"/>
            <a:ext cx="536900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​</a:t>
            </a:r>
            <a:br>
              <a:rPr lang="en-US" sz="3200" dirty="0"/>
            </a:br>
            <a:r>
              <a:rPr lang="en-US" sz="3200" dirty="0"/>
              <a:t>​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francesco.papadia@unige.it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847898-FF11-40CB-9247-6ECDFB5B7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52" y="0"/>
            <a:ext cx="4407927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2CFAC2C-61D1-4A54-BE40-E1F07AD6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281" y="0"/>
            <a:ext cx="586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30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746BDC-BFD4-4F7E-AEE2-343BF2134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51" y="0"/>
            <a:ext cx="712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AB1DC-270D-E117-6261-B6BAF749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681038"/>
            <a:ext cx="89630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13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58C7943-BF1B-302F-18A8-3003BAEE0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57" y="0"/>
            <a:ext cx="10887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F97FABE-F2F6-4FE1-AA6F-E9214B9D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1147762"/>
            <a:ext cx="6067425" cy="45624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C84BA9-37FF-4364-AE6F-DBD8AA015D1C}"/>
              </a:ext>
            </a:extLst>
          </p:cNvPr>
          <p:cNvSpPr txBox="1"/>
          <p:nvPr/>
        </p:nvSpPr>
        <p:spPr>
          <a:xfrm>
            <a:off x="4617179" y="313791"/>
            <a:ext cx="3079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/>
              <a:t>Graft</a:t>
            </a:r>
            <a:r>
              <a:rPr lang="it-IT" sz="4400" dirty="0"/>
              <a:t> </a:t>
            </a:r>
            <a:r>
              <a:rPr lang="it-IT" sz="4400" dirty="0" err="1"/>
              <a:t>loss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92082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6D5ADA-0C00-479E-B783-CA0C76407B2B}"/>
              </a:ext>
            </a:extLst>
          </p:cNvPr>
          <p:cNvSpPr txBox="1"/>
          <p:nvPr/>
        </p:nvSpPr>
        <p:spPr>
          <a:xfrm>
            <a:off x="3762504" y="499142"/>
            <a:ext cx="5628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/>
              <a:t>Overall</a:t>
            </a:r>
            <a:r>
              <a:rPr lang="it-IT" sz="4400" dirty="0"/>
              <a:t> </a:t>
            </a:r>
            <a:r>
              <a:rPr lang="it-IT" sz="4400" dirty="0" err="1"/>
              <a:t>mortality</a:t>
            </a:r>
            <a:endParaRPr lang="it-IT" sz="4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6E71BB-3041-4AE7-9FC2-62516D88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095375"/>
            <a:ext cx="65913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2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CDC5E-78C1-4309-9063-C1CCF601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Obesity</a:t>
            </a:r>
            <a:r>
              <a:rPr lang="it-IT" dirty="0"/>
              <a:t> and </a:t>
            </a:r>
            <a:r>
              <a:rPr lang="it-IT" dirty="0" err="1"/>
              <a:t>kidney</a:t>
            </a:r>
            <a:r>
              <a:rPr lang="it-IT" dirty="0"/>
              <a:t> </a:t>
            </a:r>
            <a:r>
              <a:rPr lang="it-IT" dirty="0" err="1"/>
              <a:t>transplant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4879BB-DF8A-4BF2-A233-DDCFB556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dirty="0" err="1"/>
              <a:t>Bariatric</a:t>
            </a:r>
            <a:r>
              <a:rPr lang="it-IT" dirty="0"/>
              <a:t> surgery:</a:t>
            </a:r>
          </a:p>
          <a:p>
            <a:r>
              <a:rPr lang="it-IT" dirty="0"/>
              <a:t>BMI 30-35 kg/m</a:t>
            </a:r>
            <a:r>
              <a:rPr lang="it-IT" baseline="30000" dirty="0"/>
              <a:t>2</a:t>
            </a:r>
            <a:r>
              <a:rPr lang="it-IT" dirty="0"/>
              <a:t> with </a:t>
            </a:r>
            <a:r>
              <a:rPr lang="it-IT" err="1"/>
              <a:t>complications</a:t>
            </a:r>
            <a:endParaRPr lang="it-IT"/>
          </a:p>
          <a:p>
            <a:r>
              <a:rPr lang="it-IT" dirty="0"/>
              <a:t>BMI &gt;35 </a:t>
            </a:r>
            <a:r>
              <a:rPr lang="it-IT" dirty="0" err="1"/>
              <a:t>uncomplicated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 err="1"/>
              <a:t>Transplant</a:t>
            </a:r>
            <a:r>
              <a:rPr lang="it-IT" dirty="0"/>
              <a:t> surgery </a:t>
            </a:r>
            <a:r>
              <a:rPr lang="it-IT" dirty="0" err="1"/>
              <a:t>criteria</a:t>
            </a:r>
            <a:r>
              <a:rPr lang="it-IT" dirty="0"/>
              <a:t>:</a:t>
            </a:r>
          </a:p>
          <a:p>
            <a:r>
              <a:rPr lang="it-IT" err="1"/>
              <a:t>Donor</a:t>
            </a:r>
            <a:r>
              <a:rPr lang="it-IT" dirty="0"/>
              <a:t> &lt; 35 kg/m</a:t>
            </a:r>
            <a:r>
              <a:rPr lang="it-IT" baseline="30000" dirty="0"/>
              <a:t>2</a:t>
            </a:r>
          </a:p>
          <a:p>
            <a:r>
              <a:rPr lang="it-IT" err="1"/>
              <a:t>Recipient</a:t>
            </a:r>
            <a:r>
              <a:rPr lang="it-IT" dirty="0"/>
              <a:t> &lt; 40 kg/m</a:t>
            </a:r>
            <a:r>
              <a:rPr lang="it-IT" baseline="30000" dirty="0"/>
              <a:t>2</a:t>
            </a:r>
            <a:r>
              <a:rPr lang="it-IT" dirty="0"/>
              <a:t> (</a:t>
            </a:r>
            <a:r>
              <a:rPr lang="it-IT" err="1"/>
              <a:t>preferable</a:t>
            </a:r>
            <a:r>
              <a:rPr lang="it-IT" dirty="0"/>
              <a:t>, &lt; 35)</a:t>
            </a:r>
          </a:p>
        </p:txBody>
      </p:sp>
    </p:spTree>
    <p:extLst>
      <p:ext uri="{BB962C8B-B14F-4D97-AF65-F5344CB8AC3E}">
        <p14:creationId xmlns:p14="http://schemas.microsoft.com/office/powerpoint/2010/main" val="278731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A13733-7F58-4101-85F0-68E4F2B722A2}"/>
              </a:ext>
            </a:extLst>
          </p:cNvPr>
          <p:cNvSpPr txBox="1"/>
          <p:nvPr/>
        </p:nvSpPr>
        <p:spPr>
          <a:xfrm>
            <a:off x="726622" y="1367554"/>
            <a:ext cx="10603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/>
              <a:t>Is</a:t>
            </a:r>
            <a:r>
              <a:rPr lang="it-IT" sz="4800" dirty="0"/>
              <a:t> </a:t>
            </a:r>
            <a:r>
              <a:rPr lang="it-IT" sz="4800" dirty="0" err="1"/>
              <a:t>there</a:t>
            </a:r>
            <a:r>
              <a:rPr lang="it-IT" sz="4800" dirty="0"/>
              <a:t> a </a:t>
            </a:r>
            <a:r>
              <a:rPr lang="it-IT" sz="4800" dirty="0" err="1"/>
              <a:t>role</a:t>
            </a:r>
            <a:r>
              <a:rPr lang="it-IT" sz="4800" dirty="0"/>
              <a:t> for MBS in </a:t>
            </a:r>
            <a:r>
              <a:rPr lang="it-IT" sz="4800" dirty="0" err="1"/>
              <a:t>patients</a:t>
            </a:r>
            <a:r>
              <a:rPr lang="it-IT" sz="4800" dirty="0"/>
              <a:t> with </a:t>
            </a:r>
            <a:r>
              <a:rPr lang="it-IT" sz="4800" dirty="0" err="1"/>
              <a:t>chronic</a:t>
            </a:r>
            <a:r>
              <a:rPr lang="it-IT" sz="4800" dirty="0"/>
              <a:t> </a:t>
            </a:r>
            <a:r>
              <a:rPr lang="it-IT" sz="4800" dirty="0" err="1"/>
              <a:t>kidney</a:t>
            </a:r>
            <a:r>
              <a:rPr lang="it-IT" sz="4800" dirty="0"/>
              <a:t> failure?</a:t>
            </a:r>
          </a:p>
        </p:txBody>
      </p:sp>
    </p:spTree>
    <p:extLst>
      <p:ext uri="{BB962C8B-B14F-4D97-AF65-F5344CB8AC3E}">
        <p14:creationId xmlns:p14="http://schemas.microsoft.com/office/powerpoint/2010/main" val="71123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FA164B-3375-E39F-DA24-E3A68B09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1585912"/>
            <a:ext cx="89249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4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471CBBE-ECBD-F7FA-1CD5-86D302AA1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62" y="0"/>
            <a:ext cx="937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19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DE3AD4BC4D9C47B0C20017A8811D82" ma:contentTypeVersion="16" ma:contentTypeDescription="Creare un nuovo documento." ma:contentTypeScope="" ma:versionID="beea797780799ca5451c98d73ce33249">
  <xsd:schema xmlns:xsd="http://www.w3.org/2001/XMLSchema" xmlns:xs="http://www.w3.org/2001/XMLSchema" xmlns:p="http://schemas.microsoft.com/office/2006/metadata/properties" xmlns:ns3="719993c2-6a9a-413c-a63d-f031508ec94f" xmlns:ns4="853bfe46-526a-4db9-9fdb-61de3b6a780f" targetNamespace="http://schemas.microsoft.com/office/2006/metadata/properties" ma:root="true" ma:fieldsID="d437d3e5d3b0c408d74761275ec02798" ns3:_="" ns4:_="">
    <xsd:import namespace="719993c2-6a9a-413c-a63d-f031508ec94f"/>
    <xsd:import namespace="853bfe46-526a-4db9-9fdb-61de3b6a78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993c2-6a9a-413c-a63d-f031508ec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bfe46-526a-4db9-9fdb-61de3b6a78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9993c2-6a9a-413c-a63d-f031508ec94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E9B5D2-1366-4922-B1B9-E42181A9D9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993c2-6a9a-413c-a63d-f031508ec94f"/>
    <ds:schemaRef ds:uri="853bfe46-526a-4db9-9fdb-61de3b6a78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038A7A-2A29-4A30-A35A-CB381A164251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853bfe46-526a-4db9-9fdb-61de3b6a780f"/>
    <ds:schemaRef ds:uri="719993c2-6a9a-413c-a63d-f031508ec94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0C28E7-F118-49F3-9297-ECC8995D3E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257</Words>
  <Application>Microsoft Office PowerPoint</Application>
  <PresentationFormat>Widescreen</PresentationFormat>
  <Paragraphs>31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Wingdings</vt:lpstr>
      <vt:lpstr>Tema di Office</vt:lpstr>
      <vt:lpstr>RetrospectVTI</vt:lpstr>
      <vt:lpstr>MBS AND ENDSTAGE KIDNEY DISEASE: BRIDGE TO THE TRANSPLANT</vt:lpstr>
      <vt:lpstr>Case mix disclosure</vt:lpstr>
      <vt:lpstr>Presentazione standard di PowerPoint</vt:lpstr>
      <vt:lpstr>Presentazione standard di PowerPoint</vt:lpstr>
      <vt:lpstr>Presentazione standard di PowerPoint</vt:lpstr>
      <vt:lpstr>Obesity and kidney transplant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</vt:lpstr>
      <vt:lpstr>Thank you for your attention!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MBS AND ENDSTAGE KIDNEY DISEASE: BRIDGE TO THE TRANSPLANT</dc:title>
  <dc:creator>Francesco Saverio Papadia</dc:creator>
  <cp:lastModifiedBy>Francesco Saverio Papadia</cp:lastModifiedBy>
  <cp:revision>72</cp:revision>
  <dcterms:created xsi:type="dcterms:W3CDTF">2025-04-21T14:32:17Z</dcterms:created>
  <dcterms:modified xsi:type="dcterms:W3CDTF">2025-05-13T05:55:14Z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0x01010062DE3AD4BC4D9C47B0C20017A8811D82</vt:lpwstr>
  </property>
</Properties>
</file>